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954838" cy="93091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2">
          <p15:clr>
            <a:srgbClr val="A4A3A4"/>
          </p15:clr>
        </p15:guide>
        <p15:guide id="2" pos="219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B2B2B2"/>
    <a:srgbClr val="001132"/>
    <a:srgbClr val="FFFFFF"/>
    <a:srgbClr val="CCFFFF"/>
    <a:srgbClr val="CCFFCC"/>
    <a:srgbClr val="3333FF"/>
    <a:srgbClr val="CCCCFF"/>
    <a:srgbClr val="D5D7FB"/>
    <a:srgbClr val="D9F1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28" autoAdjust="0"/>
    <p:restoredTop sz="90995" autoAdjust="0"/>
  </p:normalViewPr>
  <p:slideViewPr>
    <p:cSldViewPr showGuides="1">
      <p:cViewPr varScale="1">
        <p:scale>
          <a:sx n="91" d="100"/>
          <a:sy n="91" d="100"/>
        </p:scale>
        <p:origin x="390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7370"/>
    </p:cViewPr>
  </p:outlin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75" d="100"/>
        <a:sy n="75" d="100"/>
      </p:scale>
      <p:origin x="0" y="18576"/>
    </p:cViewPr>
  </p:sorterViewPr>
  <p:notesViewPr>
    <p:cSldViewPr showGuides="1">
      <p:cViewPr>
        <p:scale>
          <a:sx n="80" d="100"/>
          <a:sy n="80" d="100"/>
        </p:scale>
        <p:origin x="2292" y="672"/>
      </p:cViewPr>
      <p:guideLst>
        <p:guide orient="horz" pos="2932"/>
        <p:guide pos="219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184275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075" cy="465138"/>
          </a:xfrm>
          <a:prstGeom prst="rect">
            <a:avLst/>
          </a:prstGeom>
        </p:spPr>
        <p:txBody>
          <a:bodyPr vert="horz" wrap="square" lIns="93878" tIns="46939" rIns="93878" bIns="4693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40175" y="0"/>
            <a:ext cx="3013075" cy="465138"/>
          </a:xfrm>
          <a:prstGeom prst="rect">
            <a:avLst/>
          </a:prstGeom>
        </p:spPr>
        <p:txBody>
          <a:bodyPr vert="horz" lIns="93878" tIns="46939" rIns="93878" bIns="46939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3A90E980-1BC9-4EC9-8F55-28FFCD5E08FF}" type="datetime1">
              <a:rPr lang="en-US" smtClean="0"/>
              <a:t>12/12/2016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9350" y="696913"/>
            <a:ext cx="4656138" cy="3492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878" tIns="46939" rIns="93878" bIns="46939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325" y="4422775"/>
            <a:ext cx="5564188" cy="4187825"/>
          </a:xfrm>
          <a:prstGeom prst="rect">
            <a:avLst/>
          </a:prstGeom>
        </p:spPr>
        <p:txBody>
          <a:bodyPr vert="horz" wrap="square" lIns="93878" tIns="46939" rIns="93878" bIns="46939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>
          <a:xfrm>
            <a:off x="3940175" y="8842375"/>
            <a:ext cx="3013075" cy="46513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5D49DC0C-B9C0-4B05-8E4A-9A0BDB5ABDC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130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39305"/>
      </p:ext>
    </p:extLst>
  </p:cSld>
  <p:clrMap bg1="lt1" tx1="dk1" bg2="lt2" tx2="dk2" accent1="accent1" accent2="accent2" accent3="accent3" accent4="accent4" accent5="accent5" accent6="accent6" hlink="hlink" folHlink="folHlink"/>
  <p:hf sldNum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8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cs typeface="Arial" panose="020B0604020202020204" pitchFamily="34" charset="0"/>
            </a:endParaRPr>
          </a:p>
        </p:txBody>
      </p:sp>
      <p:sp>
        <p:nvSpPr>
          <p:cNvPr id="205828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5532E37C-F94D-416D-ADB4-63510253C632}" type="datetime1">
              <a:rPr lang="en-US" smtClean="0"/>
              <a:pPr>
                <a:defRPr/>
              </a:pPr>
              <a:t>12/12/2016</a:t>
            </a:fld>
            <a:endParaRPr lang="en-US" dirty="0"/>
          </a:p>
        </p:txBody>
      </p:sp>
      <p:sp>
        <p:nvSpPr>
          <p:cNvPr id="205830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E4BD9747-29A4-4E64-9F50-C736F92449AC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1</a:t>
            </a:fld>
            <a:endParaRPr lang="en-US" altLang="en-US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29624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Header Placeholder 1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6" name="Date Placeholder 2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7C1CF470-5199-4A85-A5AE-3DB21ED6D3DA}" type="datetime1">
              <a:rPr lang="en-US" smtClean="0"/>
              <a:pPr>
                <a:defRPr/>
              </a:pPr>
              <a:t>12/12/2016</a:t>
            </a:fld>
            <a:endParaRPr lang="en-US" dirty="0"/>
          </a:p>
        </p:txBody>
      </p:sp>
      <p:sp>
        <p:nvSpPr>
          <p:cNvPr id="207876" name="Rectangle 7"/>
          <p:cNvSpPr txBox="1">
            <a:spLocks noGrp="1" noChangeArrowheads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B905C4B2-1281-437D-BFF5-5D66B03B66AD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2</a:t>
            </a:fld>
            <a:endParaRPr lang="en-US" altLang="en-US">
              <a:latin typeface="Verdana" panose="020B0604030504040204" pitchFamily="34" charset="0"/>
            </a:endParaRPr>
          </a:p>
        </p:txBody>
      </p:sp>
      <p:sp>
        <p:nvSpPr>
          <p:cNvPr id="20787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9350" y="696913"/>
            <a:ext cx="4657725" cy="34925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787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27100" y="4422775"/>
            <a:ext cx="5100638" cy="4187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50350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99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cs typeface="Arial" panose="020B0604020202020204" pitchFamily="34" charset="0"/>
            </a:endParaRPr>
          </a:p>
        </p:txBody>
      </p:sp>
      <p:sp>
        <p:nvSpPr>
          <p:cNvPr id="209924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AC483887-342E-40A4-B0DB-5D73EBAC9211}" type="datetime1">
              <a:rPr lang="en-US" smtClean="0"/>
              <a:pPr>
                <a:defRPr/>
              </a:pPr>
              <a:t>12/12/2016</a:t>
            </a:fld>
            <a:endParaRPr lang="en-US" dirty="0"/>
          </a:p>
        </p:txBody>
      </p:sp>
      <p:sp>
        <p:nvSpPr>
          <p:cNvPr id="209926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A9C4CE92-A182-4578-8651-D1BB8F9AD913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3</a:t>
            </a:fld>
            <a:endParaRPr lang="en-US" altLang="en-US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78577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22595" name="Notes Placeholder 2"/>
          <p:cNvSpPr>
            <a:spLocks noGrp="1"/>
          </p:cNvSpPr>
          <p:nvPr>
            <p:ph type="body" idx="1"/>
          </p:nvPr>
        </p:nvSpPr>
        <p:spPr bwMode="auto">
          <a:extLst/>
        </p:spPr>
        <p:txBody>
          <a:bodyPr/>
          <a:lstStyle/>
          <a:p>
            <a:pPr marL="171450" indent="-171450">
              <a:buFont typeface="Arial" pitchFamily="34" charset="0"/>
              <a:buChar char="•"/>
              <a:defRPr/>
            </a:pPr>
            <a:r>
              <a:rPr lang="en-US" dirty="0"/>
              <a:t>Wages – W-2</a:t>
            </a:r>
          </a:p>
          <a:p>
            <a:pPr marL="171450" indent="-171450">
              <a:buFont typeface="Arial" pitchFamily="34" charset="0"/>
              <a:buChar char="•"/>
              <a:defRPr/>
            </a:pPr>
            <a:r>
              <a:rPr lang="en-US" dirty="0"/>
              <a:t>Pre-retirement disability funded by employer – considered earned &amp; goes on wages line 7</a:t>
            </a:r>
          </a:p>
          <a:p>
            <a:pPr marL="171450" indent="-171450">
              <a:buFont typeface="Arial" pitchFamily="34" charset="0"/>
              <a:buChar char="•"/>
              <a:defRPr/>
            </a:pPr>
            <a:r>
              <a:rPr lang="en-US" dirty="0"/>
              <a:t>Interest-1099-INT</a:t>
            </a:r>
          </a:p>
          <a:p>
            <a:pPr marL="171450" indent="-171450">
              <a:buFont typeface="Arial" pitchFamily="34" charset="0"/>
              <a:buChar char="•"/>
              <a:defRPr/>
            </a:pPr>
            <a:r>
              <a:rPr lang="en-US" dirty="0"/>
              <a:t>Dividends-1099-Div</a:t>
            </a:r>
          </a:p>
          <a:p>
            <a:pPr marL="171450" indent="-171450">
              <a:buFont typeface="Arial" pitchFamily="34" charset="0"/>
              <a:buChar char="•"/>
              <a:defRPr/>
            </a:pPr>
            <a:r>
              <a:rPr lang="en-US" dirty="0"/>
              <a:t>Capital Gains-1099-B, or 1099-DIV</a:t>
            </a:r>
          </a:p>
          <a:p>
            <a:pPr marL="171450" indent="-171450">
              <a:buFont typeface="Arial" pitchFamily="34" charset="0"/>
              <a:buChar char="•"/>
              <a:defRPr/>
            </a:pPr>
            <a:r>
              <a:rPr lang="en-US" dirty="0"/>
              <a:t>Pension, Annuities, IRAs–1099-R</a:t>
            </a:r>
          </a:p>
          <a:p>
            <a:pPr marL="171450" indent="-171450">
              <a:buFont typeface="Arial" pitchFamily="34" charset="0"/>
              <a:buChar char="•"/>
              <a:defRPr/>
            </a:pPr>
            <a:r>
              <a:rPr lang="en-US" dirty="0"/>
              <a:t>Unemployment-1099-G</a:t>
            </a:r>
          </a:p>
          <a:p>
            <a:pPr>
              <a:buFont typeface="Arial" pitchFamily="34" charset="0"/>
              <a:buNone/>
              <a:defRPr/>
            </a:pPr>
            <a:endParaRPr lang="en-US" dirty="0"/>
          </a:p>
          <a:p>
            <a:pPr marL="171450" indent="-171450">
              <a:buFont typeface="Arial" pitchFamily="34" charset="0"/>
              <a:buChar char="•"/>
              <a:defRPr/>
            </a:pPr>
            <a:endParaRPr lang="en-US" dirty="0"/>
          </a:p>
        </p:txBody>
      </p:sp>
      <p:sp>
        <p:nvSpPr>
          <p:cNvPr id="211972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FAEF11D8-963A-40D9-839D-286BB5657AB4}" type="datetime1">
              <a:rPr lang="en-US" smtClean="0"/>
              <a:pPr>
                <a:defRPr/>
              </a:pPr>
              <a:t>12/12/2016</a:t>
            </a:fld>
            <a:endParaRPr lang="en-US" dirty="0"/>
          </a:p>
        </p:txBody>
      </p:sp>
      <p:sp>
        <p:nvSpPr>
          <p:cNvPr id="211974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0702BDAA-C4FA-46AC-8F52-9E553B7B4440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4</a:t>
            </a:fld>
            <a:endParaRPr lang="en-US" altLang="en-US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3554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40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en-US" dirty="0">
                <a:cs typeface="Arial" panose="020B0604020202020204" pitchFamily="34" charset="0"/>
              </a:rPr>
              <a:t> Qualified scholarships, fellowships are non taxable for the tuition piece only, not room and board</a:t>
            </a:r>
          </a:p>
        </p:txBody>
      </p:sp>
      <p:sp>
        <p:nvSpPr>
          <p:cNvPr id="214020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BBC80F7F-94BE-41C4-AEA9-755697EBA1A3}" type="datetime1">
              <a:rPr lang="en-US" smtClean="0"/>
              <a:pPr>
                <a:defRPr/>
              </a:pPr>
              <a:t>12/12/2016</a:t>
            </a:fld>
            <a:endParaRPr lang="en-US" dirty="0"/>
          </a:p>
        </p:txBody>
      </p:sp>
      <p:sp>
        <p:nvSpPr>
          <p:cNvPr id="214022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5B610B30-531B-4C2F-8E57-9674D12F0416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5</a:t>
            </a:fld>
            <a:endParaRPr lang="en-US" altLang="en-US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24053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60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Char char="•"/>
            </a:pPr>
            <a:r>
              <a:rPr lang="en-US" altLang="en-US" dirty="0">
                <a:cs typeface="Arial" panose="020B0604020202020204" pitchFamily="34" charset="0"/>
              </a:rPr>
              <a:t> This is just a summary chart.  Individual income types are discussed in more detail in appropriate modules.  Do not discuss these in detail here</a:t>
            </a:r>
          </a:p>
          <a:p>
            <a:pPr>
              <a:buFontTx/>
              <a:buChar char="•"/>
            </a:pPr>
            <a:endParaRPr lang="en-US" altLang="en-US" dirty="0">
              <a:cs typeface="Arial" panose="020B0604020202020204" pitchFamily="34" charset="0"/>
            </a:endParaRPr>
          </a:p>
          <a:p>
            <a:pPr>
              <a:buFontTx/>
              <a:buChar char="•"/>
            </a:pPr>
            <a:r>
              <a:rPr lang="en-US" altLang="en-US" dirty="0">
                <a:cs typeface="Arial" panose="020B0604020202020204" pitchFamily="34" charset="0"/>
              </a:rPr>
              <a:t> In general, NJ income mirrors Federal taxable income.  However, there are instances where Federal may be taxable while tax-exempt in NJ or vice versa</a:t>
            </a:r>
          </a:p>
        </p:txBody>
      </p:sp>
      <p:sp>
        <p:nvSpPr>
          <p:cNvPr id="216068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0FCF5FF2-2AD7-449E-8F42-6093AED88BAF}" type="datetime1">
              <a:rPr lang="en-US" smtClean="0"/>
              <a:pPr>
                <a:defRPr/>
              </a:pPr>
              <a:t>12/12/2016</a:t>
            </a:fld>
            <a:endParaRPr lang="en-US" dirty="0"/>
          </a:p>
        </p:txBody>
      </p:sp>
      <p:sp>
        <p:nvSpPr>
          <p:cNvPr id="216070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531CF811-A13A-439B-8263-B12B34F012CC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6</a:t>
            </a:fld>
            <a:endParaRPr lang="en-US" altLang="en-US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41181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81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cs typeface="Arial" panose="020B0604020202020204" pitchFamily="34" charset="0"/>
            </a:endParaRPr>
          </a:p>
        </p:txBody>
      </p:sp>
      <p:sp>
        <p:nvSpPr>
          <p:cNvPr id="218116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88BB9AB5-118C-4DC9-ADE8-E60AA1BABBAB}" type="datetime1">
              <a:rPr lang="en-US" smtClean="0"/>
              <a:pPr>
                <a:defRPr/>
              </a:pPr>
              <a:t>12/12/2016</a:t>
            </a:fld>
            <a:endParaRPr lang="en-US" dirty="0"/>
          </a:p>
        </p:txBody>
      </p:sp>
      <p:sp>
        <p:nvSpPr>
          <p:cNvPr id="218118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AA4557D7-6840-4CC1-B90C-EF4CAF38CC5C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7</a:t>
            </a:fld>
            <a:endParaRPr lang="en-US" altLang="en-US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30258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01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Char char="•"/>
            </a:pPr>
            <a:r>
              <a:rPr lang="en-US" altLang="en-US" dirty="0">
                <a:cs typeface="Arial" panose="020B0604020202020204" pitchFamily="34" charset="0"/>
              </a:rPr>
              <a:t> Person can stay on Social Security Disability until their full retirement age.  Then converts to </a:t>
            </a:r>
            <a:r>
              <a:rPr lang="en-US" altLang="en-US">
                <a:cs typeface="Arial" panose="020B0604020202020204" pitchFamily="34" charset="0"/>
              </a:rPr>
              <a:t>retirement benefits</a:t>
            </a:r>
            <a:endParaRPr lang="en-US" altLang="en-US" dirty="0">
              <a:cs typeface="Arial" panose="020B0604020202020204" pitchFamily="34" charset="0"/>
            </a:endParaRPr>
          </a:p>
          <a:p>
            <a:pPr>
              <a:buFontTx/>
              <a:buChar char="•"/>
            </a:pPr>
            <a:endParaRPr lang="en-US" altLang="en-US" dirty="0">
              <a:cs typeface="Arial" panose="020B0604020202020204" pitchFamily="34" charset="0"/>
            </a:endParaRPr>
          </a:p>
          <a:p>
            <a:pPr>
              <a:buFontTx/>
              <a:buChar char="•"/>
            </a:pPr>
            <a:r>
              <a:rPr lang="en-US" altLang="en-US" dirty="0">
                <a:cs typeface="Arial" panose="020B0604020202020204" pitchFamily="34" charset="0"/>
              </a:rPr>
              <a:t> Disability benefits usually higher than reduced retirement benefits that can start at 62, so should stay on disability until full retirement age</a:t>
            </a:r>
          </a:p>
        </p:txBody>
      </p:sp>
      <p:sp>
        <p:nvSpPr>
          <p:cNvPr id="220164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6E4AC46B-AF1E-42B8-B14C-130ED73C511E}" type="datetime1">
              <a:rPr lang="en-US" smtClean="0"/>
              <a:pPr>
                <a:defRPr/>
              </a:pPr>
              <a:t>12/12/2016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17394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16778" y="0"/>
            <a:ext cx="8763000" cy="5943600"/>
            <a:chOff x="0" y="0"/>
            <a:chExt cx="5520" cy="3744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/>
          </p:spPr>
          <p:txBody>
            <a:bodyPr wrap="none" anchor="ctr">
              <a:norm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 dirty="0">
                <a:latin typeface="Calibri" pitchFamily="34" charset="0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0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>
                <a:norm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 sz="2400" dirty="0">
                  <a:latin typeface="Calibri" pitchFamily="34" charset="0"/>
                </a:endParaRPr>
              </a:p>
            </p:txBody>
          </p:sp>
          <p:sp>
            <p:nvSpPr>
              <p:cNvPr id="11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/>
            </p:spPr>
            <p:txBody>
              <a:bodyPr wrap="none" anchor="ctr">
                <a:norm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 sz="2400" dirty="0">
                  <a:latin typeface="Calibri" pitchFamily="34" charset="0"/>
                </a:endParaRPr>
              </a:p>
            </p:txBody>
          </p:sp>
          <p:sp>
            <p:nvSpPr>
              <p:cNvPr id="12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normAutofit fontScale="25000" lnSpcReduction="20000"/>
              </a:bodyPr>
              <a:lstStyle/>
              <a:p>
                <a:endParaRPr lang="en-US"/>
              </a:p>
            </p:txBody>
          </p:sp>
        </p:grpSp>
        <p:grpSp>
          <p:nvGrpSpPr>
            <p:cNvPr id="7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8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>
                <a:normAutofit fontScale="70000" lnSpcReduction="20000"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 sz="2400" dirty="0">
                  <a:latin typeface="Calibri" pitchFamily="34" charset="0"/>
                </a:endParaRPr>
              </a:p>
            </p:txBody>
          </p:sp>
          <p:sp>
            <p:nvSpPr>
              <p:cNvPr id="9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normAutofit fontScale="25000" lnSpcReduction="20000"/>
              </a:bodyPr>
              <a:lstStyle/>
              <a:p>
                <a:endParaRPr lang="en-US"/>
              </a:p>
            </p:txBody>
          </p:sp>
        </p:grpSp>
      </p:grpSp>
      <p:sp>
        <p:nvSpPr>
          <p:cNvPr id="112231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9906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22316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143000" y="3810000"/>
            <a:ext cx="7467600" cy="19812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3" name="Rectangle 9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400800"/>
            <a:ext cx="1984375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15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81800" y="6400800"/>
            <a:ext cx="1901825" cy="3016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727517F-B0C9-4C90-880D-F755826661D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6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3570349877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7FCEAF-D0D5-4D38-A667-05E01D81FA0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1891269827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90375F-B8A6-4F0B-AF0F-67C01E428B6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1206856689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3962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600200"/>
            <a:ext cx="3962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56E920-DF7C-4C6D-8A19-8D6C407D84E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8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2241180908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80772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39624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39624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4400" y="1535113"/>
            <a:ext cx="39624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4400" y="2174875"/>
            <a:ext cx="39624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8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8D6082-F22A-4734-8099-26DC72D35DD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" name="Footer Placeholder 1"/>
          <p:cNvSpPr>
            <a:spLocks noGrp="1"/>
          </p:cNvSpPr>
          <p:nvPr>
            <p:ph type="ftr" sz="quarter" idx="12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1879231814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728B97-D0F9-43B3-BCA0-A49776DBC8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3914779533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3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EE5FE8-0449-4FAB-9024-CDB22BDA78C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3180807507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B633AC-A754-4F92-AB1E-2CFB9C6A74F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8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1770462054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166F7D-5E7B-4F84-9233-B1E5EC7A20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8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916924721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1032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 dirty="0">
                <a:latin typeface="Calibri" pitchFamily="34" charset="0"/>
              </a:endParaRPr>
            </a:p>
          </p:txBody>
        </p:sp>
        <p:grpSp>
          <p:nvGrpSpPr>
            <p:cNvPr id="1033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1034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 sz="2400" dirty="0">
                  <a:latin typeface="Calibri" pitchFamily="34" charset="0"/>
                </a:endParaRPr>
              </a:p>
            </p:txBody>
          </p:sp>
          <p:sp>
            <p:nvSpPr>
              <p:cNvPr id="1035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0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7813"/>
            <a:ext cx="8077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altLang="en-US"/>
              <a:t>Click to edit Master title style</a:t>
            </a:r>
            <a:endParaRPr lang="en-US" altLang="en-US" dirty="0"/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80772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58057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00800"/>
            <a:ext cx="1981200" cy="30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latin typeface="+mn-lt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258059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4008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000" smtClean="0">
                <a:latin typeface="+mn-lt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7DBD8DE5-9380-4B70-8F1A-AEF6BC3E3575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995" r:id="rId1"/>
    <p:sldLayoutId id="2147485982" r:id="rId2"/>
    <p:sldLayoutId id="2147485983" r:id="rId3"/>
    <p:sldLayoutId id="2147485984" r:id="rId4"/>
    <p:sldLayoutId id="2147485985" r:id="rId5"/>
    <p:sldLayoutId id="2147485986" r:id="rId6"/>
    <p:sldLayoutId id="2147485987" r:id="rId7"/>
    <p:sldLayoutId id="2147485988" r:id="rId8"/>
    <p:sldLayoutId id="2147485989" r:id="rId9"/>
  </p:sldLayoutIdLst>
  <p:transition/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anose="05000000000000000000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/>
              <a:t>Income Overview</a:t>
            </a:r>
          </a:p>
        </p:txBody>
      </p:sp>
      <p:sp>
        <p:nvSpPr>
          <p:cNvPr id="20480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marL="457200" lvl="1" indent="0" algn="ctr">
              <a:buFont typeface="Wingdings" panose="05000000000000000000" pitchFamily="2" charset="2"/>
              <a:buNone/>
            </a:pPr>
            <a:r>
              <a:rPr lang="en-US" altLang="en-US" dirty="0"/>
              <a:t>Pub 4012, Tab D</a:t>
            </a:r>
          </a:p>
          <a:p>
            <a:pPr marL="457200" lvl="1" indent="0" algn="ctr">
              <a:buFont typeface="Wingdings" panose="05000000000000000000" pitchFamily="2" charset="2"/>
              <a:buNone/>
            </a:pPr>
            <a:r>
              <a:rPr lang="en-US" altLang="en-US" dirty="0"/>
              <a:t>Pub 17, </a:t>
            </a:r>
            <a:r>
              <a:rPr lang="en-US" altLang="en-US"/>
              <a:t>Part Two</a:t>
            </a:r>
            <a:endParaRPr lang="en-US" altLang="en-US" dirty="0"/>
          </a:p>
          <a:p>
            <a:pPr marL="457200" lvl="1" indent="0" algn="ctr">
              <a:buFont typeface="Wingdings" panose="05000000000000000000" pitchFamily="2" charset="2"/>
              <a:buNone/>
            </a:pPr>
            <a:endParaRPr lang="en-US" alt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12-12-2016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TY2015 v1.0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072614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Income Overview</a:t>
            </a:r>
          </a:p>
        </p:txBody>
      </p:sp>
      <p:sp>
        <p:nvSpPr>
          <p:cNvPr id="20685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sz="3500" dirty="0"/>
              <a:t> Distinguish between earned &amp; unearned income</a:t>
            </a:r>
          </a:p>
          <a:p>
            <a:r>
              <a:rPr lang="en-US" altLang="en-US" sz="3500" dirty="0"/>
              <a:t> Distinguish between taxable &amp; nontaxable income</a:t>
            </a:r>
          </a:p>
          <a:p>
            <a:r>
              <a:rPr lang="en-US" altLang="en-US" sz="3500" dirty="0"/>
              <a:t> Know where to report different types of income</a:t>
            </a:r>
          </a:p>
          <a:p>
            <a:r>
              <a:rPr lang="en-US" altLang="en-US" sz="3500" dirty="0"/>
              <a:t> Complete necessary forms</a:t>
            </a:r>
          </a:p>
          <a:p>
            <a:pPr>
              <a:buNone/>
            </a:pPr>
            <a:endParaRPr lang="en-US" sz="3200" dirty="0"/>
          </a:p>
          <a:p>
            <a:endParaRPr lang="en-US" altLang="en-US" sz="3500" dirty="0"/>
          </a:p>
          <a:p>
            <a:pPr lvl="1"/>
            <a:endParaRPr lang="en-US" altLang="en-US" sz="2400" dirty="0"/>
          </a:p>
          <a:p>
            <a:pPr lvl="1"/>
            <a:endParaRPr lang="en-US" altLang="en-US" sz="24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12-12-2016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TY2015 v1.0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265117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Income Categories</a:t>
            </a:r>
          </a:p>
        </p:txBody>
      </p:sp>
      <p:sp>
        <p:nvSpPr>
          <p:cNvPr id="208899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447800"/>
            <a:ext cx="8077200" cy="5105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/>
              <a:t> Earned Income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 Wages, salary, tips, etc.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 Self-employment income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 See 4012 Tab I for total list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 Unearned Income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 Investment income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 Retirement income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 Certain disability income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 Miscellaneous income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12-12-2016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TY2015 v1.0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843228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Federal Taxable Income</a:t>
            </a:r>
            <a:endParaRPr lang="en-US" altLang="en-US" sz="2400" dirty="0"/>
          </a:p>
        </p:txBody>
      </p:sp>
      <p:sp>
        <p:nvSpPr>
          <p:cNvPr id="210947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600200"/>
            <a:ext cx="8229600" cy="47244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</a:pPr>
            <a:r>
              <a:rPr lang="en-US" altLang="en-US" sz="2800" dirty="0"/>
              <a:t> Wages, bonuses, tips, certain scholarships</a:t>
            </a:r>
          </a:p>
          <a:p>
            <a:pPr>
              <a:lnSpc>
                <a:spcPct val="80000"/>
              </a:lnSpc>
            </a:pPr>
            <a:r>
              <a:rPr lang="en-US" altLang="en-US" sz="2800" dirty="0"/>
              <a:t> Employer-funded pre-retirement disability payments</a:t>
            </a:r>
          </a:p>
          <a:p>
            <a:pPr>
              <a:lnSpc>
                <a:spcPct val="80000"/>
              </a:lnSpc>
            </a:pPr>
            <a:r>
              <a:rPr lang="en-US" altLang="en-US" sz="2800" dirty="0"/>
              <a:t> Interest, dividends</a:t>
            </a:r>
          </a:p>
          <a:p>
            <a:pPr>
              <a:lnSpc>
                <a:spcPct val="80000"/>
              </a:lnSpc>
            </a:pPr>
            <a:r>
              <a:rPr lang="en-US" altLang="en-US" sz="2800" dirty="0"/>
              <a:t> Business, hobby income</a:t>
            </a:r>
          </a:p>
          <a:p>
            <a:pPr>
              <a:lnSpc>
                <a:spcPct val="80000"/>
              </a:lnSpc>
            </a:pPr>
            <a:r>
              <a:rPr lang="en-US" altLang="en-US" sz="2800" dirty="0"/>
              <a:t> Capital gains (stocks, property)</a:t>
            </a:r>
          </a:p>
          <a:p>
            <a:pPr>
              <a:lnSpc>
                <a:spcPct val="80000"/>
              </a:lnSpc>
            </a:pPr>
            <a:r>
              <a:rPr lang="en-US" altLang="en-US" sz="2800" dirty="0"/>
              <a:t> Pensions, annuities, IRAs</a:t>
            </a:r>
          </a:p>
          <a:p>
            <a:pPr>
              <a:lnSpc>
                <a:spcPct val="80000"/>
              </a:lnSpc>
            </a:pPr>
            <a:r>
              <a:rPr lang="en-US" altLang="en-US" sz="2800" dirty="0"/>
              <a:t> Rents, royalties</a:t>
            </a:r>
          </a:p>
          <a:p>
            <a:pPr>
              <a:lnSpc>
                <a:spcPct val="80000"/>
              </a:lnSpc>
            </a:pPr>
            <a:r>
              <a:rPr lang="en-US" altLang="en-US" sz="2800" dirty="0"/>
              <a:t> Alimony received</a:t>
            </a:r>
          </a:p>
          <a:p>
            <a:pPr>
              <a:lnSpc>
                <a:spcPct val="80000"/>
              </a:lnSpc>
            </a:pPr>
            <a:r>
              <a:rPr lang="en-US" altLang="en-US" sz="2800" dirty="0"/>
              <a:t> Unemployment compensation</a:t>
            </a:r>
          </a:p>
          <a:p>
            <a:pPr>
              <a:lnSpc>
                <a:spcPct val="80000"/>
              </a:lnSpc>
            </a:pPr>
            <a:r>
              <a:rPr lang="en-US" altLang="en-US" sz="2800" dirty="0"/>
              <a:t> Social Security benefits (part maybe)</a:t>
            </a:r>
          </a:p>
          <a:p>
            <a:pPr>
              <a:lnSpc>
                <a:spcPct val="80000"/>
              </a:lnSpc>
            </a:pPr>
            <a:r>
              <a:rPr lang="en-US" altLang="en-US" sz="2800" dirty="0"/>
              <a:t> Gambling winnings</a:t>
            </a:r>
          </a:p>
          <a:p>
            <a:pPr>
              <a:lnSpc>
                <a:spcPct val="80000"/>
              </a:lnSpc>
            </a:pPr>
            <a:r>
              <a:rPr lang="en-US" altLang="en-US" sz="2800" dirty="0"/>
              <a:t> State income &amp; property tax refunds (maybe)</a:t>
            </a:r>
          </a:p>
        </p:txBody>
      </p:sp>
      <p:sp>
        <p:nvSpPr>
          <p:cNvPr id="5" name="TextBox 4" descr="NJ Pub Ref"/>
          <p:cNvSpPr txBox="1"/>
          <p:nvPr/>
        </p:nvSpPr>
        <p:spPr>
          <a:xfrm>
            <a:off x="7118553" y="58579"/>
            <a:ext cx="1650580" cy="246221"/>
          </a:xfrm>
          <a:prstGeom prst="rect">
            <a:avLst/>
          </a:prstGeom>
          <a:noFill/>
        </p:spPr>
        <p:txBody>
          <a:bodyPr wrap="none" tIns="0" bIns="0" rtlCol="0">
            <a:spAutoFit/>
          </a:bodyPr>
          <a:lstStyle/>
          <a:p>
            <a:pPr algn="r"/>
            <a:r>
              <a:rPr lang="en-US" sz="1600" dirty="0"/>
              <a:t>Pub 4012 Tab D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12-12-2016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TY2015 v1.0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770133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Federal Non-Taxable Income</a:t>
            </a:r>
            <a:endParaRPr lang="en-US" altLang="en-US" sz="2400" dirty="0"/>
          </a:p>
        </p:txBody>
      </p:sp>
      <p:sp>
        <p:nvSpPr>
          <p:cNvPr id="21299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524000"/>
            <a:ext cx="8001000" cy="4953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 dirty="0"/>
              <a:t> Child support</a:t>
            </a:r>
          </a:p>
          <a:p>
            <a:pPr>
              <a:lnSpc>
                <a:spcPct val="90000"/>
              </a:lnSpc>
            </a:pPr>
            <a:r>
              <a:rPr lang="en-US" altLang="en-US" sz="2800" dirty="0"/>
              <a:t> Federal income tax refund</a:t>
            </a:r>
          </a:p>
          <a:p>
            <a:pPr>
              <a:lnSpc>
                <a:spcPct val="90000"/>
              </a:lnSpc>
            </a:pPr>
            <a:r>
              <a:rPr lang="en-US" altLang="en-US" sz="2800" dirty="0"/>
              <a:t> Gifts, bequests, inheritances</a:t>
            </a:r>
          </a:p>
          <a:p>
            <a:pPr>
              <a:lnSpc>
                <a:spcPct val="90000"/>
              </a:lnSpc>
            </a:pPr>
            <a:r>
              <a:rPr lang="en-US" altLang="en-US" sz="2800" dirty="0"/>
              <a:t> Interest on State/Local Government bonds</a:t>
            </a:r>
          </a:p>
          <a:p>
            <a:pPr>
              <a:lnSpc>
                <a:spcPct val="90000"/>
              </a:lnSpc>
            </a:pPr>
            <a:r>
              <a:rPr lang="en-US" altLang="en-US" sz="2800" dirty="0"/>
              <a:t> Interest on Series EE bonds if used for education</a:t>
            </a:r>
          </a:p>
          <a:p>
            <a:pPr>
              <a:lnSpc>
                <a:spcPct val="90000"/>
              </a:lnSpc>
            </a:pPr>
            <a:r>
              <a:rPr lang="en-US" altLang="en-US" sz="2800" dirty="0"/>
              <a:t> Veteran’s disability, interest on VA dividend</a:t>
            </a:r>
          </a:p>
          <a:p>
            <a:pPr>
              <a:lnSpc>
                <a:spcPct val="90000"/>
              </a:lnSpc>
            </a:pPr>
            <a:r>
              <a:rPr lang="en-US" altLang="en-US" sz="2800" dirty="0"/>
              <a:t> Worker’s compensation</a:t>
            </a:r>
          </a:p>
          <a:p>
            <a:pPr>
              <a:lnSpc>
                <a:spcPct val="90000"/>
              </a:lnSpc>
            </a:pPr>
            <a:r>
              <a:rPr lang="en-US" altLang="en-US" sz="2800" dirty="0"/>
              <a:t> Qualified scholarships, fellowships</a:t>
            </a:r>
          </a:p>
          <a:p>
            <a:pPr>
              <a:lnSpc>
                <a:spcPct val="90000"/>
              </a:lnSpc>
            </a:pPr>
            <a:r>
              <a:rPr lang="en-US" altLang="en-US" sz="2800" dirty="0"/>
              <a:t> Supplemental Security Income (SSI)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2800" dirty="0"/>
          </a:p>
        </p:txBody>
      </p:sp>
      <p:sp>
        <p:nvSpPr>
          <p:cNvPr id="5" name="TextBox 4" descr="NJ Pub Ref"/>
          <p:cNvSpPr txBox="1"/>
          <p:nvPr/>
        </p:nvSpPr>
        <p:spPr>
          <a:xfrm>
            <a:off x="7118553" y="58579"/>
            <a:ext cx="1650580" cy="246221"/>
          </a:xfrm>
          <a:prstGeom prst="rect">
            <a:avLst/>
          </a:prstGeom>
          <a:noFill/>
        </p:spPr>
        <p:txBody>
          <a:bodyPr wrap="none" tIns="0" bIns="0" rtlCol="0">
            <a:spAutoFit/>
          </a:bodyPr>
          <a:lstStyle/>
          <a:p>
            <a:pPr algn="r"/>
            <a:r>
              <a:rPr lang="en-US" sz="1600" dirty="0"/>
              <a:t>Pub 4012 Tab D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12-12-2016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TY2015 v1.0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707293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en-US" sz="4000" dirty="0"/>
              <a:t>Federal vs. NJ:</a:t>
            </a:r>
            <a:br>
              <a:rPr lang="en-US" altLang="en-US" sz="4000" dirty="0"/>
            </a:br>
            <a:r>
              <a:rPr lang="en-US" altLang="en-US" sz="4000" dirty="0"/>
              <a:t>Taxable vs. Non-Taxable Income</a:t>
            </a: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/>
          </p:nvPr>
        </p:nvGraphicFramePr>
        <p:xfrm>
          <a:off x="609601" y="1493530"/>
          <a:ext cx="8077200" cy="4465298"/>
        </p:xfrm>
        <a:graphic>
          <a:graphicData uri="http://schemas.openxmlformats.org/drawingml/2006/table">
            <a:tbl>
              <a:tblPr/>
              <a:tblGrid>
                <a:gridCol w="45357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707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7071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479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TAXABLE INCOME</a:t>
                      </a:r>
                    </a:p>
                  </a:txBody>
                  <a:tcPr marL="89682" marR="89682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FEDERAL</a:t>
                      </a:r>
                    </a:p>
                  </a:txBody>
                  <a:tcPr marL="89682" marR="89682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NJ</a:t>
                      </a:r>
                    </a:p>
                  </a:txBody>
                  <a:tcPr marL="89682" marR="89682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501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Interest &amp; Capital Gain on Federal obligations </a:t>
                      </a:r>
                    </a:p>
                  </a:txBody>
                  <a:tcPr marL="89682" marR="89682"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D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Yes</a:t>
                      </a:r>
                    </a:p>
                  </a:txBody>
                  <a:tcPr marL="89682" marR="89682"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D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Maybe     See NJ GIT-5</a:t>
                      </a:r>
                    </a:p>
                  </a:txBody>
                  <a:tcPr marL="89682" marR="89682"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DD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357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Interest on NJ obligations</a:t>
                      </a:r>
                    </a:p>
                  </a:txBody>
                  <a:tcPr marL="89682" marR="89682" marT="45714" marB="4571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D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No</a:t>
                      </a:r>
                    </a:p>
                  </a:txBody>
                  <a:tcPr marL="89682" marR="89682" marT="45714" marB="4571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D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No</a:t>
                      </a:r>
                    </a:p>
                  </a:txBody>
                  <a:tcPr marL="89682" marR="89682" marT="45714" marB="4571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DD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Capital Gain on NJ Obligation</a:t>
                      </a:r>
                    </a:p>
                  </a:txBody>
                  <a:tcPr marL="89682" marR="89682" marT="45714" marB="4571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D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Yes</a:t>
                      </a:r>
                    </a:p>
                  </a:txBody>
                  <a:tcPr marL="89682" marR="89682" marT="45714" marB="4571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D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No</a:t>
                      </a:r>
                    </a:p>
                  </a:txBody>
                  <a:tcPr marL="89682" marR="89682" marT="45714" marB="4571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DD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382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Interest on State obligations from States other than NJ</a:t>
                      </a:r>
                    </a:p>
                  </a:txBody>
                  <a:tcPr marL="89682" marR="89682"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D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No</a:t>
                      </a:r>
                    </a:p>
                  </a:txBody>
                  <a:tcPr marL="89682" marR="89682"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D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Yes</a:t>
                      </a:r>
                    </a:p>
                  </a:txBody>
                  <a:tcPr marL="89682" marR="89682"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DD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1627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Capital Gain on State obligations from States other than NJ</a:t>
                      </a:r>
                    </a:p>
                  </a:txBody>
                  <a:tcPr marL="89682" marR="89682"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D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Yes</a:t>
                      </a:r>
                    </a:p>
                  </a:txBody>
                  <a:tcPr marL="89682" marR="89682"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D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Yes</a:t>
                      </a:r>
                    </a:p>
                  </a:txBody>
                  <a:tcPr marL="89682" marR="89682"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DD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9435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Pension &amp; IRA Distributions</a:t>
                      </a:r>
                    </a:p>
                  </a:txBody>
                  <a:tcPr marL="89682" marR="89682" marT="45714" marB="4571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DD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NJ taxable amount may be different than Federal amount</a:t>
                      </a:r>
                    </a:p>
                  </a:txBody>
                  <a:tcPr marL="89682" marR="89682" marT="45714" marB="4571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DD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6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pic>
        <p:nvPicPr>
          <p:cNvPr id="7" name="Picture 2" descr="NJ NJ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92" t="9087" r="7581" b="8686"/>
          <a:stretch/>
        </p:blipFill>
        <p:spPr bwMode="auto">
          <a:xfrm>
            <a:off x="0" y="542989"/>
            <a:ext cx="612648" cy="612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12-12-2016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TY2015 v1.0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341135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en-US" sz="4000" dirty="0"/>
              <a:t>Federal vs. NJ:</a:t>
            </a:r>
            <a:br>
              <a:rPr lang="en-US" altLang="en-US" sz="4000" dirty="0"/>
            </a:br>
            <a:r>
              <a:rPr lang="en-US" altLang="en-US" sz="4000" dirty="0"/>
              <a:t>Taxable vs. Non-Taxable Income</a:t>
            </a:r>
            <a:endParaRPr lang="en-US" altLang="en-US" sz="36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609600" y="1447800"/>
          <a:ext cx="8229600" cy="5243404"/>
        </p:xfrm>
        <a:graphic>
          <a:graphicData uri="http://schemas.openxmlformats.org/drawingml/2006/table">
            <a:tbl>
              <a:tblPr/>
              <a:tblGrid>
                <a:gridCol w="4953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3358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Income Source</a:t>
                      </a:r>
                    </a:p>
                  </a:txBody>
                  <a:tcPr marT="45731" marB="4573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Federal</a:t>
                      </a:r>
                    </a:p>
                  </a:txBody>
                  <a:tcPr marT="45731" marB="4573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State</a:t>
                      </a:r>
                    </a:p>
                  </a:txBody>
                  <a:tcPr marT="45731" marB="4573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358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Military Pensions</a:t>
                      </a:r>
                    </a:p>
                  </a:txBody>
                  <a:tcPr marT="45731" marB="4573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D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Yes</a:t>
                      </a:r>
                    </a:p>
                  </a:txBody>
                  <a:tcPr marT="45731" marB="4573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D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No</a:t>
                      </a:r>
                    </a:p>
                  </a:txBody>
                  <a:tcPr marT="45731" marB="4573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DD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7066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Tier 2 RR Benefits</a:t>
                      </a:r>
                    </a:p>
                  </a:txBody>
                  <a:tcPr marT="45738" marB="4573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D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Yes (maybe)</a:t>
                      </a:r>
                    </a:p>
                  </a:txBody>
                  <a:tcPr marT="45738" marB="4573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D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No</a:t>
                      </a:r>
                    </a:p>
                  </a:txBody>
                  <a:tcPr marT="45738" marB="4573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DD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129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Social Security Benefits/Tier I RR Benefits</a:t>
                      </a:r>
                    </a:p>
                  </a:txBody>
                  <a:tcPr marT="45738" marB="4573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D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Yes (maybe)</a:t>
                      </a:r>
                    </a:p>
                  </a:txBody>
                  <a:tcPr marT="45738" marB="4573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D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No</a:t>
                      </a:r>
                    </a:p>
                  </a:txBody>
                  <a:tcPr marT="45738" marB="4573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DD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127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State Income Tax Refund &amp; Property Tax Rebates </a:t>
                      </a:r>
                    </a:p>
                  </a:txBody>
                  <a:tcPr marT="45731" marB="4573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D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Yes (maybe)</a:t>
                      </a:r>
                    </a:p>
                  </a:txBody>
                  <a:tcPr marT="45731" marB="4573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D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No</a:t>
                      </a:r>
                    </a:p>
                  </a:txBody>
                  <a:tcPr marT="45731" marB="4573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DD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0127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Federal Tax Refund</a:t>
                      </a:r>
                    </a:p>
                  </a:txBody>
                  <a:tcPr marT="45731" marB="4573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D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No</a:t>
                      </a:r>
                    </a:p>
                  </a:txBody>
                  <a:tcPr marT="45731" marB="4573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D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No</a:t>
                      </a:r>
                    </a:p>
                  </a:txBody>
                  <a:tcPr marT="45731" marB="4573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DD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3030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NJ Lottery Winnings</a:t>
                      </a:r>
                    </a:p>
                  </a:txBody>
                  <a:tcPr marT="45731" marB="4573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D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Yes (offset by loss)</a:t>
                      </a:r>
                    </a:p>
                  </a:txBody>
                  <a:tcPr marT="45731" marB="4573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D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No  &lt;/= $10K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Yes  &gt; $10K (offset by loss)</a:t>
                      </a:r>
                    </a:p>
                  </a:txBody>
                  <a:tcPr marT="45731" marB="4573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DD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4157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Qualifying Scholarships/Grants</a:t>
                      </a:r>
                    </a:p>
                  </a:txBody>
                  <a:tcPr marT="45738" marB="4573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D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No</a:t>
                      </a:r>
                    </a:p>
                  </a:txBody>
                  <a:tcPr marT="45738" marB="4573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D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Yes (maybe)</a:t>
                      </a:r>
                    </a:p>
                  </a:txBody>
                  <a:tcPr marT="45738" marB="4573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DD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pic>
        <p:nvPicPr>
          <p:cNvPr id="8" name="Picture 2" descr="NJ NJ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92" t="9087" r="7581" b="8686"/>
          <a:stretch/>
        </p:blipFill>
        <p:spPr bwMode="auto">
          <a:xfrm>
            <a:off x="0" y="542989"/>
            <a:ext cx="612648" cy="612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 descr="NJ (cont'd)"/>
          <p:cNvSpPr txBox="1"/>
          <p:nvPr/>
        </p:nvSpPr>
        <p:spPr>
          <a:xfrm>
            <a:off x="7893851" y="1082259"/>
            <a:ext cx="86914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600" dirty="0"/>
              <a:t>(cont’d)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12-12-2016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TY2015 v1.0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691562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/>
              <a:t>Different Types of Disability Income</a:t>
            </a:r>
          </a:p>
        </p:txBody>
      </p:sp>
      <p:sp>
        <p:nvSpPr>
          <p:cNvPr id="219139" name="Tex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 Social Security Disability</a:t>
            </a:r>
          </a:p>
          <a:p>
            <a:pPr lvl="1"/>
            <a:r>
              <a:rPr lang="en-US" altLang="en-US" dirty="0"/>
              <a:t> Taxpayer is under full retirement age &amp; has a SSA-1099</a:t>
            </a:r>
          </a:p>
          <a:p>
            <a:r>
              <a:rPr lang="en-US" altLang="en-US" dirty="0"/>
              <a:t> Disability presented on 1099-R retirement form (with Box 7 Code 3)</a:t>
            </a:r>
          </a:p>
          <a:p>
            <a:pPr lvl="1"/>
            <a:r>
              <a:rPr lang="en-US" altLang="en-US" dirty="0"/>
              <a:t> Pre-retirement disability</a:t>
            </a:r>
          </a:p>
          <a:p>
            <a:pPr lvl="1"/>
            <a:r>
              <a:rPr lang="en-US" altLang="en-US" dirty="0"/>
              <a:t> Retirement disability</a:t>
            </a:r>
          </a:p>
          <a:p>
            <a:r>
              <a:rPr lang="en-US" altLang="en-US" dirty="0"/>
              <a:t> Supplemental Security Income (SSI)</a:t>
            </a:r>
          </a:p>
          <a:p>
            <a:pPr lvl="1"/>
            <a:r>
              <a:rPr lang="en-US" altLang="en-US" dirty="0"/>
              <a:t> No tax document, not tax event</a:t>
            </a:r>
          </a:p>
          <a:p>
            <a:endParaRPr lang="en-US" altLang="en-US" dirty="0"/>
          </a:p>
          <a:p>
            <a:pPr lvl="1"/>
            <a:endParaRPr lang="en-US" altLang="en-US" dirty="0"/>
          </a:p>
          <a:p>
            <a:pPr lvl="1"/>
            <a:endParaRPr lang="en-US" alt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12-12-2016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TY2015 v1.0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861307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NJ Template 06">
  <a:themeElements>
    <a:clrScheme name="NJ Template 06 7">
      <a:dk1>
        <a:srgbClr val="000000"/>
      </a:dk1>
      <a:lt1>
        <a:srgbClr val="FFFFFF"/>
      </a:lt1>
      <a:dk2>
        <a:srgbClr val="000000"/>
      </a:dk2>
      <a:lt2>
        <a:srgbClr val="891411"/>
      </a:lt2>
      <a:accent1>
        <a:srgbClr val="4F917E"/>
      </a:accent1>
      <a:accent2>
        <a:srgbClr val="CC9900"/>
      </a:accent2>
      <a:accent3>
        <a:srgbClr val="FFFFFF"/>
      </a:accent3>
      <a:accent4>
        <a:srgbClr val="000000"/>
      </a:accent4>
      <a:accent5>
        <a:srgbClr val="B2C7C0"/>
      </a:accent5>
      <a:accent6>
        <a:srgbClr val="B98A00"/>
      </a:accent6>
      <a:hlink>
        <a:srgbClr val="5A84D8"/>
      </a:hlink>
      <a:folHlink>
        <a:srgbClr val="A0C6BA"/>
      </a:folHlink>
    </a:clrScheme>
    <a:fontScheme name="NJ Template 06">
      <a:majorFont>
        <a:latin typeface="Calibri"/>
        <a:ea typeface="ＭＳ Ｐゴシック"/>
        <a:cs typeface=""/>
      </a:majorFont>
      <a:minorFont>
        <a:latin typeface="Calibri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  <a:cs typeface="Arial" charset="0"/>
          </a:defRPr>
        </a:defPPr>
      </a:lstStyle>
    </a:lnDef>
  </a:objectDefaults>
  <a:extraClrSchemeLst>
    <a:extraClrScheme>
      <a:clrScheme name="NJ Template 06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J Template 06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J Template 06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J Template 06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J Template 06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NJ Template.potx" id="{28C45570-C858-4585-804A-99F911C81C83}" vid="{ED85AEA2-13FF-4A18-B167-0F7253B865F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NJ Template</Template>
  <TotalTime>0</TotalTime>
  <Words>642</Words>
  <Application>Microsoft Office PowerPoint</Application>
  <PresentationFormat>On-screen Show (4:3)</PresentationFormat>
  <Paragraphs>155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ＭＳ Ｐゴシック</vt:lpstr>
      <vt:lpstr>Arial</vt:lpstr>
      <vt:lpstr>Calibri</vt:lpstr>
      <vt:lpstr>Verdana</vt:lpstr>
      <vt:lpstr>Wingdings</vt:lpstr>
      <vt:lpstr>NJ Template 06</vt:lpstr>
      <vt:lpstr>Income Overview</vt:lpstr>
      <vt:lpstr>Income Overview</vt:lpstr>
      <vt:lpstr>Income Categories</vt:lpstr>
      <vt:lpstr>Federal Taxable Income</vt:lpstr>
      <vt:lpstr>Federal Non-Taxable Income</vt:lpstr>
      <vt:lpstr>Federal vs. NJ: Taxable vs. Non-Taxable Income</vt:lpstr>
      <vt:lpstr>Federal vs. NJ: Taxable vs. Non-Taxable Income</vt:lpstr>
      <vt:lpstr>Different Types of Disability Income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 H 509</dc:creator>
  <cp:lastModifiedBy>Al TP4F</cp:lastModifiedBy>
  <cp:revision>3</cp:revision>
  <cp:lastPrinted>2012-10-15T20:27:10Z</cp:lastPrinted>
  <dcterms:created xsi:type="dcterms:W3CDTF">2014-10-17T16:41:52Z</dcterms:created>
  <dcterms:modified xsi:type="dcterms:W3CDTF">2016-12-12T20:54:45Z</dcterms:modified>
</cp:coreProperties>
</file>